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292" r:id="rId3"/>
    <p:sldId id="299" r:id="rId4"/>
    <p:sldId id="302" r:id="rId5"/>
    <p:sldId id="300" r:id="rId6"/>
    <p:sldId id="308" r:id="rId7"/>
    <p:sldId id="309" r:id="rId8"/>
    <p:sldId id="301" r:id="rId9"/>
    <p:sldId id="303" r:id="rId10"/>
    <p:sldId id="304" r:id="rId11"/>
    <p:sldId id="305" r:id="rId12"/>
    <p:sldId id="306" r:id="rId13"/>
    <p:sldId id="307" r:id="rId14"/>
    <p:sldId id="310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C4D5CB8-93BB-4357-A1A7-B42FC58F2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337" y="2310811"/>
            <a:ext cx="9551325" cy="1143166"/>
          </a:xfrm>
        </p:spPr>
        <p:txBody>
          <a:bodyPr/>
          <a:lstStyle/>
          <a:p>
            <a:pPr algn="ctr"/>
            <a:r>
              <a:rPr lang="en-US" altLang="zh-CN" sz="6600" b="1" dirty="0"/>
              <a:t>Report on Recent Work </a:t>
            </a:r>
            <a:endParaRPr lang="zh-CN" altLang="en-US" sz="66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A78E54-F091-4CFC-8DC4-84C2770B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116" y="6134470"/>
            <a:ext cx="1712347" cy="5434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DA46C81-3EAC-42DF-A280-CAD0E23A5145}"/>
              </a:ext>
            </a:extLst>
          </p:cNvPr>
          <p:cNvSpPr txBox="1"/>
          <p:nvPr/>
        </p:nvSpPr>
        <p:spPr>
          <a:xfrm>
            <a:off x="7199139" y="6031623"/>
            <a:ext cx="283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</a:t>
            </a:r>
            <a:r>
              <a:rPr lang="zh-CN" altLang="en-US" dirty="0"/>
              <a:t>：</a:t>
            </a:r>
            <a:r>
              <a:rPr lang="en-US" altLang="zh-CN" dirty="0"/>
              <a:t>Zhao Pu</a:t>
            </a:r>
          </a:p>
          <a:p>
            <a:r>
              <a:rPr lang="en-US" altLang="zh-CN" dirty="0"/>
              <a:t>Date</a:t>
            </a:r>
            <a:r>
              <a:rPr lang="zh-CN" altLang="en-US" dirty="0"/>
              <a:t>： </a:t>
            </a:r>
            <a:r>
              <a:rPr lang="en-US" altLang="zh-CN" dirty="0"/>
              <a:t>2019/4/3</a:t>
            </a:r>
          </a:p>
        </p:txBody>
      </p:sp>
    </p:spTree>
    <p:extLst>
      <p:ext uri="{BB962C8B-B14F-4D97-AF65-F5344CB8AC3E}">
        <p14:creationId xmlns:p14="http://schemas.microsoft.com/office/powerpoint/2010/main" val="2923300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3D_plot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F1FB89-1E6D-4CFC-B892-0CA374EDAF37}"/>
              </a:ext>
            </a:extLst>
          </p:cNvPr>
          <p:cNvSpPr/>
          <p:nvPr/>
        </p:nvSpPr>
        <p:spPr>
          <a:xfrm>
            <a:off x="1441836" y="1575857"/>
            <a:ext cx="6525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verts,faces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 = </a:t>
            </a:r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measure.marching_cubes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p,threshold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)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504F185-AC43-4FF0-8611-B41A42B84FA5}"/>
              </a:ext>
            </a:extLst>
          </p:cNvPr>
          <p:cNvCxnSpPr/>
          <p:nvPr/>
        </p:nvCxnSpPr>
        <p:spPr>
          <a:xfrm>
            <a:off x="4166483" y="2289976"/>
            <a:ext cx="0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8DFAB15-E298-4EC9-A146-C2E9A8DB2581}"/>
              </a:ext>
            </a:extLst>
          </p:cNvPr>
          <p:cNvSpPr/>
          <p:nvPr/>
        </p:nvSpPr>
        <p:spPr>
          <a:xfrm>
            <a:off x="1386177" y="4026948"/>
            <a:ext cx="8894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verts, faces, norm, </a:t>
            </a:r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val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 = </a:t>
            </a:r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measure.marching_cubes_lewiner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p,threshold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, </a:t>
            </a:r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step_size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=1, </a:t>
            </a:r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allow_degenerate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=True)</a:t>
            </a:r>
            <a:endParaRPr lang="en-US" altLang="zh-CN" b="0" dirty="0">
              <a:solidFill>
                <a:srgbClr val="D4D4D4"/>
              </a:solidFill>
              <a:effectLst/>
              <a:latin typeface="Microsoft Yahei Mono" panose="020B0509020204020204" pitchFamily="49" charset="-122"/>
              <a:ea typeface="Microsoft Yahei Mono" panose="020B0509020204020204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C7B91F-BDE8-4098-B249-2CC9E2EB9B28}"/>
              </a:ext>
            </a:extLst>
          </p:cNvPr>
          <p:cNvSpPr txBox="1"/>
          <p:nvPr/>
        </p:nvSpPr>
        <p:spPr>
          <a:xfrm>
            <a:off x="4577301" y="2445430"/>
            <a:ext cx="19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要做一点修改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9A442E-1C9F-4593-84A1-E49E58A93C16}"/>
              </a:ext>
            </a:extLst>
          </p:cNvPr>
          <p:cNvSpPr/>
          <p:nvPr/>
        </p:nvSpPr>
        <p:spPr>
          <a:xfrm>
            <a:off x="1441836" y="51920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inherit"/>
              </a:rPr>
              <a:t>level</a:t>
            </a:r>
            <a:r>
              <a:rPr lang="zh-CN" altLang="en-US" dirty="0">
                <a:latin typeface="inherit"/>
              </a:rPr>
              <a:t>：</a:t>
            </a:r>
            <a:r>
              <a:rPr lang="en-US" altLang="zh-CN" dirty="0">
                <a:latin typeface="inherit"/>
              </a:rPr>
              <a:t>float, </a:t>
            </a:r>
            <a:r>
              <a:rPr lang="zh-CN" altLang="en-US" dirty="0">
                <a:latin typeface="inherit"/>
              </a:rPr>
              <a:t>用于在体积中搜索等值面的轮廓值</a:t>
            </a:r>
            <a:r>
              <a:rPr lang="en-US" altLang="zh-CN" dirty="0">
                <a:latin typeface="inherit"/>
              </a:rPr>
              <a:t>(</a:t>
            </a:r>
            <a:r>
              <a:rPr lang="zh-CN" altLang="en-US" dirty="0">
                <a:latin typeface="inherit"/>
              </a:rPr>
              <a:t>像素值</a:t>
            </a:r>
            <a:r>
              <a:rPr lang="en-US" altLang="zh-CN" dirty="0">
                <a:latin typeface="inherit"/>
              </a:rPr>
              <a:t>)</a:t>
            </a:r>
            <a:r>
              <a:rPr lang="zh-CN" altLang="en-US" dirty="0">
                <a:latin typeface="inherit"/>
              </a:rPr>
              <a:t>。如果没有给出或无，则使用</a:t>
            </a:r>
            <a:r>
              <a:rPr lang="en-US" altLang="zh-CN" dirty="0">
                <a:latin typeface="inherit"/>
              </a:rPr>
              <a:t>vol</a:t>
            </a:r>
            <a:r>
              <a:rPr lang="zh-CN" altLang="en-US" dirty="0">
                <a:latin typeface="inherit"/>
              </a:rPr>
              <a:t>的最小值和最大值的平均值。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CCB304-865B-493C-B3C5-819A45A85E60}"/>
              </a:ext>
            </a:extLst>
          </p:cNvPr>
          <p:cNvSpPr/>
          <p:nvPr/>
        </p:nvSpPr>
        <p:spPr>
          <a:xfrm>
            <a:off x="1386177" y="3157375"/>
            <a:ext cx="7996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verts, faces = </a:t>
            </a:r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measure.marching_cubes_classic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p,threshold</a:t>
            </a:r>
            <a:r>
              <a:rPr lang="en-US" altLang="zh-CN" dirty="0">
                <a:solidFill>
                  <a:srgbClr val="D4D4D4"/>
                </a:solidFill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Microsoft Yahei Mono" panose="020B0509020204020204" pitchFamily="49" charset="-122"/>
              <a:ea typeface="Microsoft Yahei Mono" panose="020B0509020204020204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3802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3D_plot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B33512-0AE4-4860-A625-3438E6F3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1" y="1755897"/>
            <a:ext cx="3614530" cy="36145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57F081-D319-481C-85DC-6C6573FA9D77}"/>
              </a:ext>
            </a:extLst>
          </p:cNvPr>
          <p:cNvSpPr txBox="1"/>
          <p:nvPr/>
        </p:nvSpPr>
        <p:spPr>
          <a:xfrm>
            <a:off x="2935965" y="5585139"/>
            <a:ext cx="18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Threshold=400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83AB95-C15C-4D5F-9BA9-834129077C16}"/>
              </a:ext>
            </a:extLst>
          </p:cNvPr>
          <p:cNvSpPr txBox="1"/>
          <p:nvPr/>
        </p:nvSpPr>
        <p:spPr>
          <a:xfrm>
            <a:off x="290884" y="2568270"/>
            <a:ext cx="1665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未做窗位窗宽限制时某个患者的</a:t>
            </a:r>
            <a:r>
              <a:rPr lang="en-US" altLang="zh-CN" dirty="0"/>
              <a:t>3D</a:t>
            </a:r>
            <a:r>
              <a:rPr lang="zh-CN" altLang="en-US" dirty="0"/>
              <a:t>切片图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960B5-AE77-4C52-BDB2-BF6709A9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78" y="1755896"/>
            <a:ext cx="3614531" cy="36145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D32EC4-0FD7-4AB1-B084-F52D0104FE0C}"/>
              </a:ext>
            </a:extLst>
          </p:cNvPr>
          <p:cNvSpPr txBox="1"/>
          <p:nvPr/>
        </p:nvSpPr>
        <p:spPr>
          <a:xfrm>
            <a:off x="7373233" y="5585139"/>
            <a:ext cx="18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Threshold=60</a:t>
            </a:r>
          </a:p>
        </p:txBody>
      </p:sp>
    </p:spTree>
    <p:extLst>
      <p:ext uri="{BB962C8B-B14F-4D97-AF65-F5344CB8AC3E}">
        <p14:creationId xmlns:p14="http://schemas.microsoft.com/office/powerpoint/2010/main" val="126666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3D_plot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4E6D6D-E084-462A-9354-9B7608CF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43" y="2416974"/>
            <a:ext cx="3153889" cy="31538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F969A8-941B-4BC9-8FD7-6AE32ECF4304}"/>
              </a:ext>
            </a:extLst>
          </p:cNvPr>
          <p:cNvSpPr txBox="1"/>
          <p:nvPr/>
        </p:nvSpPr>
        <p:spPr>
          <a:xfrm>
            <a:off x="318392" y="2663687"/>
            <a:ext cx="1005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窗位窗宽限制</a:t>
            </a:r>
            <a:r>
              <a:rPr lang="en-US" altLang="zh-CN" dirty="0"/>
              <a:t>(50 130)</a:t>
            </a:r>
            <a:r>
              <a:rPr lang="zh-CN" altLang="en-US" dirty="0"/>
              <a:t>时某个患者的</a:t>
            </a:r>
            <a:r>
              <a:rPr lang="en-US" altLang="zh-CN" dirty="0"/>
              <a:t>3D</a:t>
            </a:r>
            <a:r>
              <a:rPr lang="zh-CN" altLang="en-US" dirty="0"/>
              <a:t>切片图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ABA1B5-578A-473C-9585-DAD8AD603F82}"/>
              </a:ext>
            </a:extLst>
          </p:cNvPr>
          <p:cNvSpPr txBox="1"/>
          <p:nvPr/>
        </p:nvSpPr>
        <p:spPr>
          <a:xfrm>
            <a:off x="2283386" y="5866312"/>
            <a:ext cx="18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Threshold = 30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2618D7-FBC6-4865-89EE-0B9C4D7A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795" y="2416975"/>
            <a:ext cx="3153888" cy="31538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35671D-60E9-4C34-BB91-482BCAD5F909}"/>
              </a:ext>
            </a:extLst>
          </p:cNvPr>
          <p:cNvSpPr txBox="1"/>
          <p:nvPr/>
        </p:nvSpPr>
        <p:spPr>
          <a:xfrm>
            <a:off x="5798977" y="5866312"/>
            <a:ext cx="210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Threshold = 140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C39F99-901D-46F6-BD55-5DD8FDE2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746" y="2416974"/>
            <a:ext cx="3153889" cy="315388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EC55C83-5917-4607-8D60-EEE5F0E15276}"/>
              </a:ext>
            </a:extLst>
          </p:cNvPr>
          <p:cNvSpPr txBox="1"/>
          <p:nvPr/>
        </p:nvSpPr>
        <p:spPr>
          <a:xfrm>
            <a:off x="9427928" y="5866312"/>
            <a:ext cx="210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Threshold = 250</a:t>
            </a:r>
          </a:p>
        </p:txBody>
      </p:sp>
    </p:spTree>
    <p:extLst>
      <p:ext uri="{BB962C8B-B14F-4D97-AF65-F5344CB8AC3E}">
        <p14:creationId xmlns:p14="http://schemas.microsoft.com/office/powerpoint/2010/main" val="76288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10609" y="2248504"/>
            <a:ext cx="9153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00"/>
                </a:solidFill>
              </a:rPr>
              <a:t>Practice Task:</a:t>
            </a:r>
          </a:p>
          <a:p>
            <a:endParaRPr lang="en-US" altLang="zh-CN" sz="4000" dirty="0"/>
          </a:p>
          <a:p>
            <a:r>
              <a:rPr lang="en-US" altLang="zh-CN" sz="4000" dirty="0">
                <a:sym typeface="Wingdings" panose="05000000000000000000" pitchFamily="2" charset="2"/>
              </a:rPr>
              <a:t>Try Several Classical Classifiers</a:t>
            </a:r>
          </a:p>
        </p:txBody>
      </p:sp>
    </p:spTree>
    <p:extLst>
      <p:ext uri="{BB962C8B-B14F-4D97-AF65-F5344CB8AC3E}">
        <p14:creationId xmlns:p14="http://schemas.microsoft.com/office/powerpoint/2010/main" val="1032238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A4F285-5CA3-491C-857B-8673FEEBC14D}"/>
              </a:ext>
            </a:extLst>
          </p:cNvPr>
          <p:cNvSpPr txBox="1"/>
          <p:nvPr/>
        </p:nvSpPr>
        <p:spPr>
          <a:xfrm>
            <a:off x="1581238" y="1365908"/>
            <a:ext cx="91530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00"/>
                </a:solidFill>
              </a:rPr>
              <a:t>Practice Task:</a:t>
            </a:r>
          </a:p>
          <a:p>
            <a:endParaRPr lang="en-US" altLang="zh-CN" sz="4000" dirty="0">
              <a:sym typeface="Wingdings" panose="05000000000000000000" pitchFamily="2" charset="2"/>
            </a:endParaRPr>
          </a:p>
          <a:p>
            <a:r>
              <a:rPr lang="en-US" altLang="zh-CN" sz="4000" dirty="0">
                <a:sym typeface="Wingdings" panose="05000000000000000000" pitchFamily="2" charset="2"/>
              </a:rPr>
              <a:t>KNN </a:t>
            </a:r>
            <a:r>
              <a:rPr lang="zh-CN" altLang="en-US" sz="4000" dirty="0">
                <a:sym typeface="Wingdings" panose="05000000000000000000" pitchFamily="2" charset="2"/>
              </a:rPr>
              <a:t>分类器</a:t>
            </a:r>
            <a:endParaRPr lang="en-US" altLang="zh-CN" sz="4000" dirty="0">
              <a:sym typeface="Wingdings" panose="05000000000000000000" pitchFamily="2" charset="2"/>
            </a:endParaRPr>
          </a:p>
          <a:p>
            <a:r>
              <a:rPr lang="zh-CN" altLang="en-US" sz="4000" dirty="0">
                <a:sym typeface="Wingdings" panose="05000000000000000000" pitchFamily="2" charset="2"/>
              </a:rPr>
              <a:t>决策树 分类器</a:t>
            </a:r>
            <a:endParaRPr lang="en-US" altLang="zh-CN" sz="4000" dirty="0">
              <a:sym typeface="Wingdings" panose="05000000000000000000" pitchFamily="2" charset="2"/>
            </a:endParaRPr>
          </a:p>
          <a:p>
            <a:r>
              <a:rPr lang="en-US" altLang="zh-CN" sz="4000" dirty="0">
                <a:sym typeface="Wingdings" panose="05000000000000000000" pitchFamily="2" charset="2"/>
              </a:rPr>
              <a:t>SVM </a:t>
            </a:r>
            <a:r>
              <a:rPr lang="zh-CN" altLang="en-US" sz="4000" dirty="0">
                <a:sym typeface="Wingdings" panose="05000000000000000000" pitchFamily="2" charset="2"/>
              </a:rPr>
              <a:t>分类器</a:t>
            </a:r>
            <a:endParaRPr lang="en-US" altLang="zh-CN" sz="4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12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C4D5CB8-93BB-4357-A1A7-B42FC58F2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8751" y="2909428"/>
            <a:ext cx="7214498" cy="1039143"/>
          </a:xfrm>
        </p:spPr>
        <p:txBody>
          <a:bodyPr/>
          <a:lstStyle/>
          <a:p>
            <a:pPr algn="ctr"/>
            <a:r>
              <a:rPr lang="en-US" altLang="zh-CN" sz="6600" dirty="0"/>
              <a:t>Thank You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25336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77302" y="1835037"/>
            <a:ext cx="65805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00"/>
                </a:solidFill>
              </a:rPr>
              <a:t>Procedure of </a:t>
            </a:r>
            <a:r>
              <a:rPr lang="en-US" altLang="zh-CN" sz="4000" dirty="0" err="1">
                <a:solidFill>
                  <a:srgbClr val="FFFF00"/>
                </a:solidFill>
              </a:rPr>
              <a:t>dicom</a:t>
            </a:r>
            <a:r>
              <a:rPr lang="en-US" altLang="zh-CN" sz="4000" dirty="0">
                <a:solidFill>
                  <a:srgbClr val="FFFF00"/>
                </a:solidFill>
              </a:rPr>
              <a:t> files:</a:t>
            </a:r>
            <a:r>
              <a:rPr lang="en-US" altLang="zh-CN" sz="4000" dirty="0"/>
              <a:t> </a:t>
            </a:r>
          </a:p>
          <a:p>
            <a:endParaRPr lang="en-US" altLang="zh-CN" sz="4000" dirty="0">
              <a:sym typeface="Wingdings" panose="05000000000000000000" pitchFamily="2" charset="2"/>
            </a:endParaRPr>
          </a:p>
          <a:p>
            <a:r>
              <a:rPr lang="en-US" altLang="zh-CN" sz="4000" dirty="0">
                <a:sym typeface="Wingdings" panose="05000000000000000000" pitchFamily="2" charset="2"/>
              </a:rPr>
              <a:t>Resample </a:t>
            </a:r>
          </a:p>
          <a:p>
            <a:r>
              <a:rPr lang="en-US" altLang="zh-CN" sz="4000" dirty="0">
                <a:sym typeface="Wingdings" panose="05000000000000000000" pitchFamily="2" charset="2"/>
              </a:rPr>
              <a:t>3D_plot</a:t>
            </a:r>
            <a:endParaRPr lang="en-US" altLang="zh-CN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Resample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0CC07A-C7FE-43EC-9F22-36898846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79" y="1314855"/>
            <a:ext cx="5852172" cy="43891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B062B6-9844-479E-8744-F583E43D0E41}"/>
              </a:ext>
            </a:extLst>
          </p:cNvPr>
          <p:cNvSpPr txBox="1"/>
          <p:nvPr/>
        </p:nvSpPr>
        <p:spPr>
          <a:xfrm>
            <a:off x="646111" y="5880238"/>
            <a:ext cx="58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原本的像素值是在</a:t>
            </a:r>
            <a:r>
              <a:rPr lang="en-US" altLang="zh-CN" dirty="0"/>
              <a:t>[0,2000]</a:t>
            </a:r>
            <a:r>
              <a:rPr lang="zh-CN" altLang="en-US" dirty="0"/>
              <a:t>之内的，先转换成</a:t>
            </a:r>
            <a:r>
              <a:rPr lang="en-US" altLang="zh-CN" dirty="0"/>
              <a:t>HU</a:t>
            </a:r>
            <a:r>
              <a:rPr lang="zh-CN" altLang="en-US" dirty="0"/>
              <a:t>值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A06B61-03A1-434A-94C7-984FDD53CCC2}"/>
              </a:ext>
            </a:extLst>
          </p:cNvPr>
          <p:cNvSpPr/>
          <p:nvPr/>
        </p:nvSpPr>
        <p:spPr>
          <a:xfrm>
            <a:off x="7190336" y="3429000"/>
            <a:ext cx="4007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HU = </a:t>
            </a:r>
            <a:r>
              <a:rPr lang="en-US" altLang="zh-CN" dirty="0" err="1"/>
              <a:t>pix_value</a:t>
            </a:r>
            <a:r>
              <a:rPr lang="en-US" altLang="zh-CN" dirty="0"/>
              <a:t>* slope + intercept</a:t>
            </a:r>
          </a:p>
          <a:p>
            <a:r>
              <a:rPr lang="en-US" altLang="zh-CN" dirty="0"/>
              <a:t>Slope = 1</a:t>
            </a:r>
          </a:p>
          <a:p>
            <a:r>
              <a:rPr lang="en-US" altLang="zh-CN" dirty="0"/>
              <a:t>Intercept = -1024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6BD4E6-A8C3-4EEC-B1CC-030328D14D02}"/>
              </a:ext>
            </a:extLst>
          </p:cNvPr>
          <p:cNvSpPr txBox="1"/>
          <p:nvPr/>
        </p:nvSpPr>
        <p:spPr>
          <a:xfrm>
            <a:off x="7190336" y="1494720"/>
            <a:ext cx="3563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Dicom</a:t>
            </a:r>
            <a:r>
              <a:rPr lang="en-US" altLang="zh-CN" dirty="0"/>
              <a:t> </a:t>
            </a:r>
            <a:r>
              <a:rPr lang="zh-CN" altLang="en-US" dirty="0"/>
              <a:t>每个像素点的值由传感器精度决定，一般为</a:t>
            </a:r>
            <a:r>
              <a:rPr lang="en-US" altLang="zh-CN" dirty="0"/>
              <a:t>12</a:t>
            </a:r>
            <a:r>
              <a:rPr lang="zh-CN" altLang="en-US" dirty="0"/>
              <a:t>位，以两个字节的形式存储为无符号整型 </a:t>
            </a:r>
            <a:r>
              <a:rPr lang="en-US" altLang="zh-CN" dirty="0"/>
              <a:t>uint16 </a:t>
            </a:r>
            <a:r>
              <a:rPr lang="zh-CN" altLang="en-US" dirty="0"/>
              <a:t>所以在</a:t>
            </a:r>
            <a:r>
              <a:rPr lang="en-US" altLang="zh-CN" dirty="0"/>
              <a:t>[0,4095]</a:t>
            </a:r>
            <a:r>
              <a:rPr lang="zh-CN" altLang="en-US" dirty="0"/>
              <a:t>之间，原本的</a:t>
            </a:r>
            <a:r>
              <a:rPr lang="en-US" altLang="zh-CN" dirty="0"/>
              <a:t>HU</a:t>
            </a:r>
            <a:r>
              <a:rPr lang="zh-CN" altLang="en-US" dirty="0"/>
              <a:t>值是有正有负的。需要还原这个偏移。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27AAD7-C825-4965-B06E-10FA230DD8CF}"/>
              </a:ext>
            </a:extLst>
          </p:cNvPr>
          <p:cNvSpPr/>
          <p:nvPr/>
        </p:nvSpPr>
        <p:spPr>
          <a:xfrm>
            <a:off x="7190336" y="4532284"/>
            <a:ext cx="4007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[0,4095]</a:t>
            </a:r>
            <a:r>
              <a:rPr lang="en-US" altLang="zh-CN" dirty="0">
                <a:sym typeface="Wingdings" panose="05000000000000000000" pitchFamily="2" charset="2"/>
              </a:rPr>
              <a:t>[-1024,3071]</a:t>
            </a:r>
            <a:r>
              <a:rPr lang="zh-CN" altLang="en-US" dirty="0">
                <a:sym typeface="Wingdings" panose="05000000000000000000" pitchFamily="2" charset="2"/>
              </a:rPr>
              <a:t>的映射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6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Resample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27AAD7-C825-4965-B06E-10FA230DD8CF}"/>
              </a:ext>
            </a:extLst>
          </p:cNvPr>
          <p:cNvSpPr/>
          <p:nvPr/>
        </p:nvSpPr>
        <p:spPr>
          <a:xfrm>
            <a:off x="7063271" y="3188960"/>
            <a:ext cx="4028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[0,4095]</a:t>
            </a:r>
            <a:r>
              <a:rPr lang="en-US" altLang="zh-CN" dirty="0">
                <a:sym typeface="Wingdings" panose="05000000000000000000" pitchFamily="2" charset="2"/>
              </a:rPr>
              <a:t>[-1024,3071]</a:t>
            </a:r>
            <a:r>
              <a:rPr lang="zh-CN" altLang="en-US" dirty="0">
                <a:sym typeface="Wingdings" panose="05000000000000000000" pitchFamily="2" charset="2"/>
              </a:rPr>
              <a:t>的映射完成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27784-7547-445B-AA69-4C78A344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63" y="131756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Resample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A49290-D1E4-474E-9380-7550EE6D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636095"/>
            <a:ext cx="3361128" cy="10293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1BAD6D-AA25-46CD-9B6A-CD7B6A562215}"/>
              </a:ext>
            </a:extLst>
          </p:cNvPr>
          <p:cNvSpPr txBox="1"/>
          <p:nvPr/>
        </p:nvSpPr>
        <p:spPr>
          <a:xfrm>
            <a:off x="876698" y="1866654"/>
            <a:ext cx="2329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Z   Y   X</a:t>
            </a:r>
            <a:endParaRPr lang="zh-CN" altLang="en-US" sz="4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F6B85E-1AB4-4421-B0F9-293C8A8A1EA1}"/>
              </a:ext>
            </a:extLst>
          </p:cNvPr>
          <p:cNvSpPr txBox="1"/>
          <p:nvPr/>
        </p:nvSpPr>
        <p:spPr>
          <a:xfrm>
            <a:off x="5332454" y="1972399"/>
            <a:ext cx="4866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某个患者的文件夹中，</a:t>
            </a:r>
            <a:r>
              <a:rPr lang="en-US" altLang="zh-CN" dirty="0"/>
              <a:t>47</a:t>
            </a:r>
            <a:r>
              <a:rPr lang="zh-CN" altLang="en-US" dirty="0"/>
              <a:t>张图，</a:t>
            </a:r>
            <a:r>
              <a:rPr lang="en-US" altLang="zh-CN" dirty="0"/>
              <a:t>512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r>
              <a:rPr lang="zh-CN" altLang="en-US" dirty="0"/>
              <a:t>像素</a:t>
            </a:r>
            <a:endParaRPr lang="en-US" altLang="zh-CN" dirty="0"/>
          </a:p>
          <a:p>
            <a:r>
              <a:rPr lang="en-US" altLang="zh-CN" dirty="0"/>
              <a:t>Z</a:t>
            </a:r>
            <a:r>
              <a:rPr lang="zh-CN" altLang="en-US" dirty="0"/>
              <a:t>轴的像素空间指的是切片距离，单位为</a:t>
            </a:r>
            <a:r>
              <a:rPr lang="en-US" altLang="zh-CN" dirty="0"/>
              <a:t>mm</a:t>
            </a:r>
            <a:r>
              <a:rPr lang="zh-CN" altLang="en-US" dirty="0"/>
              <a:t>，指的是每张切片在实际空间中的距离为</a:t>
            </a:r>
            <a:r>
              <a:rPr lang="en-US" altLang="zh-CN" dirty="0"/>
              <a:t>5mm</a:t>
            </a:r>
          </a:p>
          <a:p>
            <a:r>
              <a:rPr lang="en-US" altLang="zh-CN" dirty="0"/>
              <a:t>Y</a:t>
            </a:r>
            <a:r>
              <a:rPr lang="zh-CN" altLang="en-US" dirty="0"/>
              <a:t>、</a:t>
            </a:r>
            <a:r>
              <a:rPr lang="en-US" altLang="zh-CN" dirty="0"/>
              <a:t>X</a:t>
            </a:r>
            <a:r>
              <a:rPr lang="zh-CN" altLang="en-US" dirty="0"/>
              <a:t>的像素空间为</a:t>
            </a:r>
            <a:r>
              <a:rPr lang="en-US" altLang="zh-CN" dirty="0"/>
              <a:t>0.625</a:t>
            </a:r>
            <a:r>
              <a:rPr lang="zh-CN" altLang="en-US" dirty="0"/>
              <a:t>，指的是一个像素对应空间中</a:t>
            </a:r>
            <a:r>
              <a:rPr lang="en-US" altLang="zh-CN" dirty="0"/>
              <a:t>0.625mm</a:t>
            </a:r>
            <a:r>
              <a:rPr lang="zh-CN" altLang="en-US" dirty="0"/>
              <a:t>空间，下面将他们重采样，让每个像素点对应</a:t>
            </a:r>
            <a:r>
              <a:rPr lang="en-US" altLang="zh-CN" dirty="0"/>
              <a:t>1mm*1mm*1mm</a:t>
            </a:r>
            <a:r>
              <a:rPr lang="zh-CN" altLang="en-US" dirty="0"/>
              <a:t>的空间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CB62D1-9FF6-4D9D-9A20-1684DA5E78C8}"/>
              </a:ext>
            </a:extLst>
          </p:cNvPr>
          <p:cNvSpPr txBox="1"/>
          <p:nvPr/>
        </p:nvSpPr>
        <p:spPr>
          <a:xfrm>
            <a:off x="5332454" y="3842280"/>
            <a:ext cx="486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重采样后，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X Y </a:t>
            </a:r>
            <a:r>
              <a:rPr lang="zh-CN" altLang="en-US" dirty="0"/>
              <a:t>对应的像素在这位患者图集中因为</a:t>
            </a:r>
            <a:r>
              <a:rPr lang="en-US" altLang="zh-CN" dirty="0"/>
              <a:t>235</a:t>
            </a:r>
            <a:r>
              <a:rPr lang="zh-CN" altLang="en-US" dirty="0"/>
              <a:t>*</a:t>
            </a:r>
            <a:r>
              <a:rPr lang="en-US" altLang="zh-CN" dirty="0"/>
              <a:t>320</a:t>
            </a:r>
            <a:r>
              <a:rPr lang="zh-CN" altLang="en-US" dirty="0"/>
              <a:t>*</a:t>
            </a:r>
            <a:r>
              <a:rPr lang="en-US" altLang="zh-CN" dirty="0"/>
              <a:t>320</a:t>
            </a:r>
          </a:p>
        </p:txBody>
      </p:sp>
    </p:spTree>
    <p:extLst>
      <p:ext uri="{BB962C8B-B14F-4D97-AF65-F5344CB8AC3E}">
        <p14:creationId xmlns:p14="http://schemas.microsoft.com/office/powerpoint/2010/main" val="273293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Resample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BBF416-DB8C-4FC5-9868-F903ACEA012E}"/>
              </a:ext>
            </a:extLst>
          </p:cNvPr>
          <p:cNvSpPr/>
          <p:nvPr/>
        </p:nvSpPr>
        <p:spPr>
          <a:xfrm>
            <a:off x="1085839" y="4689114"/>
            <a:ext cx="4602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en-US" kern="0" dirty="0">
                <a:latin typeface="Calibri" panose="020F0502020204030204" pitchFamily="34" charset="0"/>
                <a:cs typeface="Times New Roman" panose="02020603050405020304" pitchFamily="18" charset="0"/>
              </a:rPr>
              <a:t>这些都是标签为良性的患者肝部特征比较全面的一张图，有的是色块比较单一纯净 没有深色的点，有的是深色的部位是连续圆滑的。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5535E0-E95D-4C65-8BDB-FC3CB689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578065"/>
            <a:ext cx="3346822" cy="23002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EFC592-4604-4E86-BAC2-172945C5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89" y="1578065"/>
            <a:ext cx="3346822" cy="23002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76CCBE2-950F-4E20-9327-E30D4AA75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067" y="1559576"/>
            <a:ext cx="3346823" cy="23002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D5C37D-0F2D-4441-856C-2B9FC4E27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067" y="4105004"/>
            <a:ext cx="3346824" cy="230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5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Resample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BBF416-DB8C-4FC5-9868-F903ACEA012E}"/>
              </a:ext>
            </a:extLst>
          </p:cNvPr>
          <p:cNvSpPr/>
          <p:nvPr/>
        </p:nvSpPr>
        <p:spPr>
          <a:xfrm>
            <a:off x="802034" y="4373956"/>
            <a:ext cx="79619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latin typeface="Calibri" panose="020F0502020204030204" pitchFamily="34" charset="0"/>
                <a:cs typeface="Times New Roman" panose="02020603050405020304" pitchFamily="18" charset="0"/>
              </a:rPr>
              <a:t>这三张是三位被标记为恶心肿瘤的患者肝部特征比较全面的一张图。</a:t>
            </a:r>
            <a:endParaRPr lang="en-US" altLang="zh-CN" kern="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zh-CN" kern="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zh-CN" altLang="en-US" kern="0" dirty="0">
                <a:latin typeface="Calibri" panose="020F0502020204030204" pitchFamily="34" charset="0"/>
                <a:cs typeface="Times New Roman" panose="02020603050405020304" pitchFamily="18" charset="0"/>
              </a:rPr>
              <a:t>相对于其他部分，有深颜色的区域，而且这些区域的形状不太圆润，分布比较散。如果仅仅看是否有深颜色的区域，之前良性患者也有这样的区域。所以这样的描述也是不够具体的，特征上确实不容易直接凭借人眼区分。</a:t>
            </a:r>
            <a:endParaRPr lang="en-US" altLang="zh-CN" kern="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FD7FD8-4D43-4B06-B9D4-B3FE2B5C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35" y="1756044"/>
            <a:ext cx="3278148" cy="22530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CE35E3-64E2-4619-8873-472CF33E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40" y="1756044"/>
            <a:ext cx="3278148" cy="2253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9DCC8C-9578-4C00-BD08-BF0670D2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445" y="1756043"/>
            <a:ext cx="3278148" cy="2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9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Resample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00A3A-42B1-429F-9E22-7EEF4874A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95"/>
          <a:stretch/>
        </p:blipFill>
        <p:spPr>
          <a:xfrm>
            <a:off x="840320" y="2019412"/>
            <a:ext cx="9784523" cy="15593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380ACE-1B19-40BF-A877-1BF5A70D49C3}"/>
              </a:ext>
            </a:extLst>
          </p:cNvPr>
          <p:cNvSpPr txBox="1"/>
          <p:nvPr/>
        </p:nvSpPr>
        <p:spPr>
          <a:xfrm>
            <a:off x="1011504" y="4426343"/>
            <a:ext cx="665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重采样之前</a:t>
            </a:r>
            <a:r>
              <a:rPr lang="en-US" altLang="zh-CN" dirty="0"/>
              <a:t>,</a:t>
            </a:r>
            <a:r>
              <a:rPr lang="zh-CN" altLang="en-US" dirty="0"/>
              <a:t>仅窗宽限制（</a:t>
            </a:r>
            <a:r>
              <a:rPr lang="en-US" altLang="zh-CN" dirty="0"/>
              <a:t>50</a:t>
            </a:r>
            <a:r>
              <a:rPr lang="zh-CN" altLang="en-US" dirty="0"/>
              <a:t>，</a:t>
            </a:r>
            <a:r>
              <a:rPr lang="en-US" altLang="zh-CN" dirty="0"/>
              <a:t>130</a:t>
            </a:r>
            <a:r>
              <a:rPr lang="zh-CN" altLang="en-US" dirty="0"/>
              <a:t>）的某个患者图集 </a:t>
            </a:r>
            <a:r>
              <a:rPr lang="en-US" altLang="zh-CN" dirty="0"/>
              <a:t>47</a:t>
            </a:r>
            <a:r>
              <a:rPr lang="zh-CN" altLang="en-US" dirty="0"/>
              <a:t>张</a:t>
            </a:r>
          </a:p>
        </p:txBody>
      </p:sp>
    </p:spTree>
    <p:extLst>
      <p:ext uri="{BB962C8B-B14F-4D97-AF65-F5344CB8AC3E}">
        <p14:creationId xmlns:p14="http://schemas.microsoft.com/office/powerpoint/2010/main" val="296807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Resample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80ACE-1B19-40BF-A877-1BF5A70D49C3}"/>
              </a:ext>
            </a:extLst>
          </p:cNvPr>
          <p:cNvSpPr txBox="1"/>
          <p:nvPr/>
        </p:nvSpPr>
        <p:spPr>
          <a:xfrm>
            <a:off x="3484891" y="987187"/>
            <a:ext cx="665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重采样之后</a:t>
            </a:r>
            <a:r>
              <a:rPr lang="en-US" altLang="zh-CN" dirty="0"/>
              <a:t>+</a:t>
            </a:r>
            <a:r>
              <a:rPr lang="zh-CN" altLang="en-US" dirty="0"/>
              <a:t>窗宽限制（</a:t>
            </a:r>
            <a:r>
              <a:rPr lang="en-US" altLang="zh-CN" dirty="0"/>
              <a:t>50</a:t>
            </a:r>
            <a:r>
              <a:rPr lang="zh-CN" altLang="en-US" dirty="0"/>
              <a:t>，</a:t>
            </a:r>
            <a:r>
              <a:rPr lang="en-US" altLang="zh-CN" dirty="0"/>
              <a:t>130</a:t>
            </a:r>
            <a:r>
              <a:rPr lang="zh-CN" altLang="en-US" dirty="0"/>
              <a:t>）的某个患者图集 </a:t>
            </a:r>
            <a:r>
              <a:rPr lang="en-US" altLang="zh-CN" dirty="0"/>
              <a:t>234</a:t>
            </a:r>
            <a:r>
              <a:rPr lang="zh-CN" altLang="en-US" dirty="0"/>
              <a:t>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F21BB7-13AD-4831-BA14-69692007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57" y="1486247"/>
            <a:ext cx="9137523" cy="49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7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1192</TotalTime>
  <Words>572</Words>
  <Application>Microsoft Office PowerPoint</Application>
  <PresentationFormat>宽屏</PresentationFormat>
  <Paragraphs>56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inherit</vt:lpstr>
      <vt:lpstr>Microsoft Yahei Mono</vt:lpstr>
      <vt:lpstr>Arial</vt:lpstr>
      <vt:lpstr>Calibri</vt:lpstr>
      <vt:lpstr>Century Gothic</vt:lpstr>
      <vt:lpstr>Wingdings 3</vt:lpstr>
      <vt:lpstr>离子</vt:lpstr>
      <vt:lpstr>Report on Recent Work </vt:lpstr>
      <vt:lpstr>PowerPoint 演示文稿</vt:lpstr>
      <vt:lpstr>Resample</vt:lpstr>
      <vt:lpstr>Resample</vt:lpstr>
      <vt:lpstr>Resample</vt:lpstr>
      <vt:lpstr>Resample</vt:lpstr>
      <vt:lpstr>Resample</vt:lpstr>
      <vt:lpstr>Resample</vt:lpstr>
      <vt:lpstr>Resample</vt:lpstr>
      <vt:lpstr>3D_plot</vt:lpstr>
      <vt:lpstr>3D_plot</vt:lpstr>
      <vt:lpstr>3D_plot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user05961</dc:creator>
  <cp:lastModifiedBy>赵 普</cp:lastModifiedBy>
  <cp:revision>72</cp:revision>
  <dcterms:created xsi:type="dcterms:W3CDTF">2018-10-21T22:09:11Z</dcterms:created>
  <dcterms:modified xsi:type="dcterms:W3CDTF">2019-04-08T05:48:03Z</dcterms:modified>
</cp:coreProperties>
</file>